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76" r:id="rId6"/>
    <p:sldId id="259" r:id="rId7"/>
    <p:sldId id="269" r:id="rId8"/>
    <p:sldId id="282" r:id="rId9"/>
    <p:sldId id="271" r:id="rId10"/>
    <p:sldId id="279" r:id="rId11"/>
    <p:sldId id="272" r:id="rId12"/>
    <p:sldId id="273" r:id="rId13"/>
    <p:sldId id="260" r:id="rId14"/>
    <p:sldId id="265" r:id="rId15"/>
    <p:sldId id="27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5A2D78-D2B9-4103-BB7E-7FD81D913C2F}" type="datetimeFigureOut">
              <a:rPr lang="it-IT" smtClean="0"/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4FDEEB-CE5E-4F91-94EB-3F35CEA6D32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7344816" cy="1152128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IL METODO VALIDATION</a:t>
            </a:r>
            <a:b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DARE VALORE ALLE EMOZIONI</a:t>
            </a:r>
          </a:p>
          <a:p>
            <a:pPr algn="r">
              <a:spcBef>
                <a:spcPts val="0"/>
              </a:spcBef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DONA DIGNITA’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7638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Bookman Old Style" panose="02050604050505020204" pitchFamily="18" charset="0"/>
              </a:rPr>
              <a:t>17 OTTOBRE 2015</a:t>
            </a:r>
          </a:p>
        </p:txBody>
      </p:sp>
      <p:sp>
        <p:nvSpPr>
          <p:cNvPr id="4" name="Rettangolo 3"/>
          <p:cNvSpPr/>
          <p:nvPr/>
        </p:nvSpPr>
        <p:spPr>
          <a:xfrm>
            <a:off x="364434" y="113314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3"/>
                </a:solidFill>
                <a:latin typeface="Bookman Old Style" panose="02050604050505020204" pitchFamily="18" charset="0"/>
              </a:rPr>
              <a:t>LE TERAPIE NON FARMACOLOGICHE </a:t>
            </a:r>
          </a:p>
          <a:p>
            <a:r>
              <a:rPr lang="it-IT" sz="2400" b="1" dirty="0">
                <a:solidFill>
                  <a:schemeClr val="accent3"/>
                </a:solidFill>
                <a:latin typeface="Bookman Old Style" panose="02050604050505020204" pitchFamily="18" charset="0"/>
              </a:rPr>
              <a:t>NELLA </a:t>
            </a:r>
            <a:r>
              <a:rPr lang="it-IT" sz="2400" b="1" dirty="0" smtClean="0">
                <a:solidFill>
                  <a:schemeClr val="accent3"/>
                </a:solidFill>
                <a:latin typeface="Bookman Old Style" panose="02050604050505020204" pitchFamily="18" charset="0"/>
              </a:rPr>
              <a:t>GESTIONE DELLE </a:t>
            </a:r>
            <a:r>
              <a:rPr lang="it-IT" sz="2400" b="1" dirty="0">
                <a:solidFill>
                  <a:schemeClr val="accent3"/>
                </a:solidFill>
                <a:latin typeface="Bookman Old Style" panose="02050604050505020204" pitchFamily="18" charset="0"/>
              </a:rPr>
              <a:t>DEMENZE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752634" y="5733256"/>
            <a:ext cx="1986634" cy="497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2000" b="1" spc="200" dirty="0">
                <a:solidFill>
                  <a:srgbClr val="00B0F0"/>
                </a:solidFill>
              </a:rPr>
              <a:t>Cinzia </a:t>
            </a:r>
            <a:r>
              <a:rPr lang="it-IT" sz="2000" b="1" spc="200" dirty="0" err="1">
                <a:solidFill>
                  <a:srgbClr val="00B0F0"/>
                </a:solidFill>
              </a:rPr>
              <a:t>Siviero</a:t>
            </a:r>
            <a:endParaRPr lang="it-IT" sz="2000" b="1" spc="200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92380" cy="1119024"/>
          </a:xfrm>
        </p:spPr>
        <p:txBody>
          <a:bodyPr>
            <a:noAutofit/>
          </a:bodyPr>
          <a:lstStyle/>
          <a:p>
            <a:pPr lvl="0" defTabSz="449263" fontAlgn="base">
              <a:spcBef>
                <a:spcPts val="800"/>
              </a:spcBef>
              <a:spcAft>
                <a:spcPct val="0"/>
              </a:spcAft>
            </a:pPr>
            <a:r>
              <a:rPr lang="it-IT" alt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 popolazione con cui </a:t>
            </a:r>
            <a:r>
              <a:rPr lang="it-IT" altLang="it-IT" b="1" u="sng" spc="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Validation</a:t>
            </a:r>
            <a:r>
              <a:rPr lang="it-IT" alt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alt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alt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ha maggiore efficacia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7885384" cy="2376263"/>
          </a:xfrm>
        </p:spPr>
        <p:txBody>
          <a:bodyPr>
            <a:normAutofit/>
          </a:bodyPr>
          <a:lstStyle/>
          <a:p>
            <a:pPr mar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Per coloro in cui il disorientamento </a:t>
            </a: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deriva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da una combinazione di perdite fisiche, </a:t>
            </a: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sociali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it-IT" altLang="it-IT" sz="2000" b="0" dirty="0" err="1">
                <a:solidFill>
                  <a:schemeClr val="accent2">
                    <a:lumMod val="75000"/>
                  </a:schemeClr>
                </a:solidFill>
              </a:rPr>
              <a:t>psico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-sociali:</a:t>
            </a:r>
          </a:p>
          <a:p>
            <a:pPr marL="0" indent="0" algn="ctr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u="sng" dirty="0" smtClean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it-IT" altLang="it-IT" sz="2000" b="0" u="sng" dirty="0">
                <a:solidFill>
                  <a:schemeClr val="accent2">
                    <a:lumMod val="75000"/>
                  </a:schemeClr>
                </a:solidFill>
              </a:rPr>
              <a:t>meccanismo di difesa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it-IT" altLang="it-IT" sz="3100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Le</a:t>
            </a:r>
            <a:r>
              <a:rPr lang="it-IT" altLang="it-IT" sz="3600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sz="3100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QUATTRO</a:t>
            </a:r>
            <a:r>
              <a:rPr lang="it-IT" altLang="it-IT" sz="3600" b="1" u="sng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sz="3100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FASI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683568" y="1239840"/>
            <a:ext cx="3643313" cy="37147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27524" y="1548609"/>
            <a:ext cx="3643312" cy="37147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4" y="1873895"/>
            <a:ext cx="27559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4" y="1923674"/>
            <a:ext cx="3073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01" y="3645024"/>
            <a:ext cx="2755901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127274" y="3334556"/>
            <a:ext cx="2755900" cy="836613"/>
            <a:chOff x="818" y="2396"/>
            <a:chExt cx="1736" cy="527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2396"/>
              <a:ext cx="1736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848" y="2421"/>
              <a:ext cx="1676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it-IT" altLang="it-IT" b="1" u="sng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Seconda fase</a:t>
              </a:r>
              <a:r>
                <a:rPr lang="it-IT" altLang="it-IT" b="1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: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it-IT" altLang="it-IT" sz="1600" b="1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Confusione temporale</a:t>
              </a:r>
            </a:p>
          </p:txBody>
        </p:sp>
      </p:grp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4787901" y="2232348"/>
            <a:ext cx="2830513" cy="836612"/>
            <a:chOff x="3016" y="1298"/>
            <a:chExt cx="1783" cy="527"/>
          </a:xfrm>
        </p:grpSpPr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1298"/>
              <a:ext cx="1736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3016" y="1345"/>
              <a:ext cx="1783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FFFFFF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it-IT" altLang="it-IT" b="1" u="sng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Terza fase</a:t>
              </a:r>
              <a:r>
                <a:rPr lang="it-IT" altLang="it-IT" b="1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: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r>
                <a:rPr lang="it-IT" altLang="it-IT" sz="1600" b="1" dirty="0">
                  <a:solidFill>
                    <a:srgbClr val="CC0000"/>
                  </a:solidFill>
                  <a:latin typeface="BellCent Add BT" pitchFamily="32" charset="0"/>
                  <a:ea typeface="MS PGothic" pitchFamily="32" charset="-128"/>
                </a:rPr>
                <a:t>Movimenti ripetitivi</a:t>
              </a:r>
            </a:p>
          </p:txBody>
        </p:sp>
      </p:grpSp>
      <p:sp>
        <p:nvSpPr>
          <p:cNvPr id="3" name="Rettangolo 2"/>
          <p:cNvSpPr/>
          <p:nvPr/>
        </p:nvSpPr>
        <p:spPr>
          <a:xfrm>
            <a:off x="4932040" y="366861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b="1" u="sng" dirty="0">
                <a:solidFill>
                  <a:srgbClr val="CC0000"/>
                </a:solidFill>
                <a:latin typeface="BellCent Add BT" pitchFamily="32" charset="0"/>
                <a:ea typeface="MS PGothic" pitchFamily="32" charset="-128"/>
              </a:rPr>
              <a:t>Quarta fase</a:t>
            </a:r>
            <a:r>
              <a:rPr lang="it-IT" altLang="it-IT" b="1" dirty="0">
                <a:solidFill>
                  <a:srgbClr val="CC0000"/>
                </a:solidFill>
                <a:latin typeface="BellCent Add BT" pitchFamily="32" charset="0"/>
                <a:ea typeface="MS PGothic" pitchFamily="32" charset="-128"/>
              </a:rPr>
              <a:t>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b="1" dirty="0">
                <a:solidFill>
                  <a:srgbClr val="CC0000"/>
                </a:solidFill>
                <a:latin typeface="BellCent Add BT" pitchFamily="32" charset="0"/>
                <a:ea typeface="MS PGothic" pitchFamily="32" charset="-128"/>
              </a:rPr>
              <a:t>Vita vegetativa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>
            <a:norm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it-IT" altLang="it-IT" b="1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Un</a:t>
            </a:r>
            <a:r>
              <a:rPr lang="it-IT" altLang="it-IT" b="1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b="1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ATTEGGIAMENTO</a:t>
            </a:r>
            <a:r>
              <a:rPr lang="it-IT" altLang="it-IT" b="1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b="1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CHE</a:t>
            </a:r>
            <a:r>
              <a:rPr lang="it-IT" altLang="it-IT" b="1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b="1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DA</a:t>
            </a:r>
            <a:r>
              <a:rPr lang="it-IT" altLang="it-IT" b="1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b="1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VALORE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3768532"/>
          </a:xfrm>
        </p:spPr>
        <p:txBody>
          <a:bodyPr>
            <a:no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Centrato 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Autentico 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Rispettoso - no svalutazione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Empatico - no giudizio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ascolto attivo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Ricco di calore umano</a:t>
            </a:r>
          </a:p>
          <a:p>
            <a:pPr>
              <a:buBlip>
                <a:blip r:embed="rId2"/>
              </a:buBlip>
            </a:pPr>
            <a:endParaRPr 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Lo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sguardo – schietto, diretto, prolungato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La voce - bassa, calda, rassicurante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postura</a:t>
            </a: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7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76356" cy="720080"/>
          </a:xfrm>
        </p:spPr>
        <p:txBody>
          <a:bodyPr>
            <a:noAutofit/>
          </a:bodyPr>
          <a:lstStyle/>
          <a:p>
            <a:pPr defTabSz="449263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it-IT" b="1" u="sng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L’APPLICABILITA’</a:t>
            </a:r>
            <a:endParaRPr lang="it-IT" b="1" u="sng" spc="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7344816" cy="2736304"/>
          </a:xfrm>
        </p:spPr>
        <p:txBody>
          <a:bodyPr>
            <a:normAutofit lnSpcReduction="10000"/>
          </a:bodyPr>
          <a:lstStyle/>
          <a:p>
            <a:pPr marL="0" lv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400" b="0" dirty="0">
                <a:solidFill>
                  <a:schemeClr val="accent2">
                    <a:lumMod val="75000"/>
                  </a:schemeClr>
                </a:solidFill>
              </a:rPr>
              <a:t>Individuale</a:t>
            </a:r>
          </a:p>
          <a:p>
            <a:pPr marL="0" lv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endParaRPr lang="it-IT" altLang="it-IT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400" b="0" dirty="0">
                <a:solidFill>
                  <a:schemeClr val="accent2">
                    <a:lumMod val="75000"/>
                  </a:schemeClr>
                </a:solidFill>
              </a:rPr>
              <a:t>Di gruppo</a:t>
            </a:r>
          </a:p>
          <a:p>
            <a:pPr mar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endParaRPr lang="it-IT" altLang="it-IT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400" b="0" dirty="0" smtClean="0">
                <a:solidFill>
                  <a:schemeClr val="accent2">
                    <a:lumMod val="75000"/>
                  </a:schemeClr>
                </a:solidFill>
              </a:rPr>
              <a:t>un </a:t>
            </a:r>
            <a:r>
              <a:rPr lang="it-IT" altLang="it-IT" sz="2400" b="0" dirty="0">
                <a:solidFill>
                  <a:schemeClr val="accent2">
                    <a:lumMod val="75000"/>
                  </a:schemeClr>
                </a:solidFill>
              </a:rPr>
              <a:t>esempio</a:t>
            </a:r>
          </a:p>
          <a:p>
            <a:pPr marL="400050" lvl="1" indent="0" algn="ctr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8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80920" cy="54864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Coinvolgimento</a:t>
            </a:r>
            <a:r>
              <a:rPr lang="it-IT" b="1" u="sng" kern="0" spc="200" dirty="0">
                <a:solidFill>
                  <a:srgbClr val="FFFFFF"/>
                </a:solidFill>
                <a:latin typeface="BellCent Add BT"/>
                <a:ea typeface="+mn-ea"/>
                <a:cs typeface="Arial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di</a:t>
            </a:r>
            <a:r>
              <a:rPr lang="it-IT" b="1" u="sng" kern="0" spc="200" dirty="0">
                <a:solidFill>
                  <a:srgbClr val="FFFFFF"/>
                </a:solidFill>
                <a:latin typeface="BellCent Add BT"/>
                <a:ea typeface="+mn-ea"/>
                <a:cs typeface="Arial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familiari e formazione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28800"/>
            <a:ext cx="7736964" cy="2808312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Corsi per familiari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Formazione di base/percorsi di approfondimento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Certificazione di Primo Livello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Certificazione di Secondo Livello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Certificazione di Terzo Livello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1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3247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cap="all" dirty="0" smtClean="0">
                <a:solidFill>
                  <a:schemeClr val="accent2">
                    <a:lumMod val="75000"/>
                  </a:schemeClr>
                </a:solidFill>
              </a:rPr>
              <a:t>Farò </a:t>
            </a:r>
            <a:r>
              <a:rPr lang="it-IT" sz="2400" cap="all" dirty="0">
                <a:solidFill>
                  <a:schemeClr val="accent2">
                    <a:lumMod val="75000"/>
                  </a:schemeClr>
                </a:solidFill>
              </a:rPr>
              <a:t>a te e per te ciò che vorrei venisse fatto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400" cap="all" dirty="0">
                <a:solidFill>
                  <a:schemeClr val="accent2">
                    <a:lumMod val="75000"/>
                  </a:schemeClr>
                </a:solidFill>
              </a:rPr>
              <a:t>a me se fossi lì, al posto </a:t>
            </a:r>
            <a:r>
              <a:rPr lang="it-IT" sz="2400" cap="all" dirty="0" smtClean="0">
                <a:solidFill>
                  <a:schemeClr val="accent2">
                    <a:lumMod val="75000"/>
                  </a:schemeClr>
                </a:solidFill>
              </a:rPr>
              <a:t>tuo</a:t>
            </a:r>
            <a:endParaRPr lang="it-IT" sz="24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68144" y="3694584"/>
            <a:ext cx="2070969" cy="74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3200" b="1" i="1" cap="all" dirty="0">
                <a:solidFill>
                  <a:schemeClr val="accent2">
                    <a:lumMod val="75000"/>
                  </a:schemeClr>
                </a:solidFill>
              </a:rPr>
              <a:t>GRAZIE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41477" y="5733256"/>
            <a:ext cx="392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Logo M&amp;C nuovo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48121"/>
            <a:ext cx="893490" cy="8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48364" cy="548640"/>
          </a:xfrm>
        </p:spPr>
        <p:txBody>
          <a:bodyPr>
            <a:noAutofit/>
          </a:bodyPr>
          <a:lstStyle/>
          <a:p>
            <a:r>
              <a:rPr lang="it-IT" b="1" u="sng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L’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IDEATRICE</a:t>
            </a:r>
            <a:r>
              <a:rPr lang="it-IT" b="1" u="sng" spc="200" dirty="0" smtClean="0"/>
              <a:t> </a:t>
            </a:r>
            <a:endParaRPr lang="it-IT" b="1" u="sng" spc="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7848872" cy="2304256"/>
          </a:xfrm>
        </p:spPr>
        <p:txBody>
          <a:bodyPr>
            <a:normAutofit/>
          </a:bodyPr>
          <a:lstStyle/>
          <a:p>
            <a:pPr marL="0" lvl="0" indent="0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Ohio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, USA, fine anni ’60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lvl="0" indent="0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Naomi </a:t>
            </a:r>
            <a:r>
              <a:rPr lang="it-IT" altLang="it-IT" sz="2000" b="0" dirty="0" err="1">
                <a:solidFill>
                  <a:schemeClr val="accent2">
                    <a:lumMod val="75000"/>
                  </a:schemeClr>
                </a:solidFill>
              </a:rPr>
              <a:t>Feil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inizia a lavorare con persone anziane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confuse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per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aiutarle ad affrontare la realtà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lvl="0" indent="0" algn="just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Dall’osservazione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delle difficoltà relazionali ed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emotive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nasce </a:t>
            </a: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 defTabSz="449263" fontAlgn="base"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Metodo </a:t>
            </a:r>
            <a:r>
              <a:rPr lang="it-IT" altLang="it-IT" sz="2000" b="0" dirty="0" err="1">
                <a:solidFill>
                  <a:schemeClr val="accent2">
                    <a:lumMod val="75000"/>
                  </a:schemeClr>
                </a:solidFill>
              </a:rPr>
              <a:t>Validation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t-IT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4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7804348" cy="2448272"/>
          </a:xfrm>
        </p:spPr>
        <p:txBody>
          <a:bodyPr>
            <a:normAutofit/>
          </a:bodyPr>
          <a:lstStyle/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Un metodo per comunicare con il grande anziano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disorientato </a:t>
            </a: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basato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sul contatto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empatico</a:t>
            </a: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con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una visuale </a:t>
            </a: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diversa</a:t>
            </a: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b="0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parola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disorientato</a:t>
            </a:r>
            <a:r>
              <a:rPr lang="it-IT" altLang="it-IT" sz="2000" b="0" dirty="0">
                <a:solidFill>
                  <a:schemeClr val="accent2">
                    <a:lumMod val="75000"/>
                  </a:schemeClr>
                </a:solidFill>
              </a:rPr>
              <a:t> al posto della parola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demente</a:t>
            </a: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SzPct val="100000"/>
              <a:buNone/>
            </a:pPr>
            <a:endParaRPr lang="it-IT" altLang="it-IT" sz="3000" b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11560" y="504096"/>
            <a:ext cx="794836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u="sng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DEFINI</a:t>
            </a:r>
            <a:r>
              <a:rPr lang="it-IT" b="1" u="sng" spc="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ZIONE</a:t>
            </a:r>
            <a:endParaRPr lang="it-IT" b="1" u="sng" spc="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20940" cy="548640"/>
          </a:xfrm>
        </p:spPr>
        <p:txBody>
          <a:bodyPr>
            <a:normAutofit/>
          </a:bodyPr>
          <a:lstStyle/>
          <a:p>
            <a:pPr lvl="1" algn="l" defTabSz="449263" rtl="0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it-IT" sz="2800" b="1" u="sng" kern="1200" cap="all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SCOPI</a:t>
            </a:r>
            <a:r>
              <a:rPr lang="it-IT" sz="2800" b="1" u="sng" kern="1200" spc="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u="sng" kern="1200" cap="all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</a:t>
            </a:r>
            <a:r>
              <a:rPr lang="it-IT" sz="2800" b="1" u="sng" kern="1200" spc="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800" b="1" u="sng" kern="1200" cap="all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endParaRPr lang="it-IT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134076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Aumento della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comunicazione verbale e non verbale</a:t>
            </a:r>
          </a:p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Miglioramento del tono dell’umore</a:t>
            </a:r>
          </a:p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Miglioramento  </a:t>
            </a: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de</a:t>
            </a: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l 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senso di autostima  </a:t>
            </a: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e 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ben-essere</a:t>
            </a:r>
          </a:p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Può diminuire l’ intensità del disturbo del comportamento</a:t>
            </a:r>
          </a:p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Diminuzione dell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’ uso di contenzione fisica e farmacologica</a:t>
            </a:r>
          </a:p>
          <a:p>
            <a:pPr marL="914400" lvl="1" indent="-45720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Mantiene più a lungo  gli anziani nelle loro case</a:t>
            </a:r>
          </a:p>
          <a:p>
            <a:pPr marL="676275" lvl="1" indent="-457200" defTabSz="449263" fontAlgn="base">
              <a:spcBef>
                <a:spcPct val="0"/>
              </a:spcBef>
              <a:spcAft>
                <a:spcPct val="0"/>
              </a:spcAft>
              <a:buSzPct val="60000"/>
              <a:buBlip>
                <a:blip r:embed="rId2"/>
              </a:buBlip>
            </a:pPr>
            <a:endParaRPr lang="it-IT" altLang="it-IT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0000"/>
              <a:buBlip>
                <a:blip r:embed="rId2"/>
              </a:buBlip>
            </a:pP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Per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altLang="it-IT" sz="2000" dirty="0" err="1">
                <a:solidFill>
                  <a:schemeClr val="accent2">
                    <a:lumMod val="75000"/>
                  </a:schemeClr>
                </a:solidFill>
              </a:rPr>
              <a:t>caregiver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altLang="it-IT" sz="2000" dirty="0" smtClean="0">
                <a:solidFill>
                  <a:schemeClr val="accent2">
                    <a:lumMod val="75000"/>
                  </a:schemeClr>
                </a:solidFill>
              </a:rPr>
              <a:t>uno 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strumento in più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32340" cy="548640"/>
          </a:xfrm>
        </p:spPr>
        <p:txBody>
          <a:bodyPr>
            <a:normAutofit/>
          </a:bodyPr>
          <a:lstStyle/>
          <a:p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SCOPI</a:t>
            </a:r>
            <a:r>
              <a:rPr lang="it-IT" sz="2400" b="1" u="sng" spc="2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 OBIETTIVI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560" y="198884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Aft>
                <a:spcPct val="0"/>
              </a:spcAft>
              <a:buSzPct val="100000"/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Il vero, primo obiettivo</a:t>
            </a:r>
          </a:p>
          <a:p>
            <a:pPr lvl="0" defTabSz="449263" fontAlgn="base">
              <a:spcAft>
                <a:spcPct val="0"/>
              </a:spcAft>
              <a:buSzPct val="100000"/>
            </a:pPr>
            <a:endParaRPr lang="it-IT" altLang="it-IT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Aft>
                <a:spcPct val="0"/>
              </a:spcAft>
              <a:buSzPct val="100000"/>
            </a:pPr>
            <a:r>
              <a:rPr lang="it-IT" altLang="it-IT" sz="2000" dirty="0" err="1">
                <a:solidFill>
                  <a:schemeClr val="accent2">
                    <a:lumMod val="75000"/>
                  </a:schemeClr>
                </a:solidFill>
              </a:rPr>
              <a:t>Validation</a:t>
            </a: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 accoglie, condivide, invece che ‘controllare’ </a:t>
            </a:r>
          </a:p>
          <a:p>
            <a:pPr lvl="0" defTabSz="449263" fontAlgn="base">
              <a:spcAft>
                <a:spcPct val="0"/>
              </a:spcAft>
              <a:buSzPct val="100000"/>
            </a:pPr>
            <a:endParaRPr lang="it-IT" altLang="it-IT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 defTabSz="449263" fontAlgn="base">
              <a:spcAft>
                <a:spcPct val="0"/>
              </a:spcAft>
              <a:buSzPct val="100000"/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Le emozioni solo così possono calare di intensità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0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76356" cy="548640"/>
          </a:xfrm>
        </p:spPr>
        <p:txBody>
          <a:bodyPr>
            <a:normAutofit/>
          </a:bodyPr>
          <a:lstStyle/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Tra</a:t>
            </a:r>
            <a:r>
              <a:rPr lang="it-IT" sz="2400" b="1" u="sng" spc="2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it-IT" sz="2400" b="1" u="sng" spc="2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PRINCIPI</a:t>
            </a:r>
            <a:r>
              <a:rPr lang="it-IT" sz="2400" b="1" u="sng" spc="2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FONDAMENTALI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26164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altLang="it-IT" sz="2900" b="0" dirty="0" smtClean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it-IT" altLang="it-IT" sz="2900" b="0" dirty="0">
                <a:solidFill>
                  <a:schemeClr val="accent2">
                    <a:lumMod val="75000"/>
                  </a:schemeClr>
                </a:solidFill>
              </a:rPr>
              <a:t>sensazioni dolorose che vengono espresse, riconosciute e convalidate da una persona fidata che sa ascoltare, diminuiranno. Le sensazioni dolorose che vengono ignorate o represse prenderanno </a:t>
            </a:r>
            <a:r>
              <a:rPr lang="it-IT" altLang="it-IT" sz="2900" b="0" dirty="0" smtClean="0">
                <a:solidFill>
                  <a:schemeClr val="accent2">
                    <a:lumMod val="75000"/>
                  </a:schemeClr>
                </a:solidFill>
              </a:rPr>
              <a:t>forza.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it-IT" altLang="it-IT" sz="2000" b="0" i="1" dirty="0" smtClean="0">
                <a:solidFill>
                  <a:schemeClr val="accent2">
                    <a:lumMod val="75000"/>
                  </a:schemeClr>
                </a:solidFill>
              </a:rPr>
              <a:t>C.G</a:t>
            </a:r>
            <a:r>
              <a:rPr lang="it-IT" altLang="it-IT" sz="2000" b="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altLang="it-IT" sz="2000" b="0" i="1" dirty="0" err="1">
                <a:solidFill>
                  <a:schemeClr val="accent2">
                    <a:lumMod val="75000"/>
                  </a:schemeClr>
                </a:solidFill>
              </a:rPr>
              <a:t>Jung</a:t>
            </a:r>
            <a:endParaRPr lang="it-IT" altLang="it-IT" sz="20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defTabSz="44926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endParaRPr lang="it-IT" altLang="it-IT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defTabSz="44926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00000"/>
              <a:buNone/>
            </a:pPr>
            <a:r>
              <a:rPr lang="it-IT" altLang="it-IT" sz="2900" b="0" dirty="0" smtClean="0">
                <a:solidFill>
                  <a:schemeClr val="accent2">
                    <a:lumMod val="75000"/>
                  </a:schemeClr>
                </a:solidFill>
              </a:rPr>
              <a:t>Ascoltare </a:t>
            </a:r>
            <a:r>
              <a:rPr lang="it-IT" altLang="it-IT" sz="2900" b="0" dirty="0">
                <a:solidFill>
                  <a:schemeClr val="accent2">
                    <a:lumMod val="75000"/>
                  </a:schemeClr>
                </a:solidFill>
              </a:rPr>
              <a:t>con empatia genera fiducia, riduce l’ansia e ristabilisce dignità.</a:t>
            </a:r>
          </a:p>
          <a:p>
            <a:pPr marL="0" lvl="0" indent="0" algn="r" defTabSz="44926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endParaRPr lang="it-IT" altLang="it-IT" sz="2000" b="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r" defTabSz="44926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it-IT" altLang="it-IT" sz="2000" b="0" i="1" dirty="0" err="1" smtClean="0">
                <a:solidFill>
                  <a:schemeClr val="accent2">
                    <a:lumMod val="75000"/>
                  </a:schemeClr>
                </a:solidFill>
              </a:rPr>
              <a:t>C.Rogers</a:t>
            </a:r>
            <a:endParaRPr lang="it-IT" altLang="it-IT" sz="20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1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04348" cy="5486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EN-PATHOS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7804348" cy="237626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Ha la peculiarità di porre attenzione al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canale emotivo</a:t>
            </a:r>
            <a:r>
              <a:rPr lang="it-IT" sz="2000" b="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Non è quindi fondamentale che le capacità cognitive del paziente siano </a:t>
            </a:r>
            <a:r>
              <a:rPr lang="it-IT" sz="2000" b="0" dirty="0" smtClean="0">
                <a:solidFill>
                  <a:schemeClr val="accent2">
                    <a:lumMod val="75000"/>
                  </a:schemeClr>
                </a:solidFill>
              </a:rPr>
              <a:t>conservate.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it-IT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</a:rPr>
              <a:t>Questo è l’elemento che distingue questo metodo dagli altri.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5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916832"/>
            <a:ext cx="5266928" cy="16847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Ma lei deve capire che …</a:t>
            </a:r>
          </a:p>
          <a:p>
            <a:pPr marL="0" lv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          Facciamo una passeggiata</a:t>
            </a:r>
            <a:r>
              <a:rPr lang="en-US" altLang="it-IT" sz="20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lvl="0" indent="0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                      Più tardi la mamma arriva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57200" y="665537"/>
            <a:ext cx="829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800" b="1" u="sng" spc="200" dirty="0" smtClean="0">
                <a:solidFill>
                  <a:schemeClr val="tx1">
                    <a:tint val="75000"/>
                  </a:schemeClr>
                </a:solidFill>
              </a:rPr>
              <a:t>VALIDATION USA EMPATIA </a:t>
            </a:r>
            <a:endParaRPr lang="it-IT" altLang="it-IT" sz="2800" b="1" u="sng" spc="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reeform 5"/>
          <p:cNvSpPr>
            <a:spLocks noChangeArrowheads="1"/>
          </p:cNvSpPr>
          <p:nvPr/>
        </p:nvSpPr>
        <p:spPr bwMode="auto">
          <a:xfrm>
            <a:off x="3808413" y="3570511"/>
            <a:ext cx="2120900" cy="2090737"/>
          </a:xfrm>
          <a:custGeom>
            <a:avLst/>
            <a:gdLst>
              <a:gd name="G0" fmla="+- 62314 0 0"/>
              <a:gd name="G1" fmla="+- 9269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49822 0 0"/>
              <a:gd name="G11" fmla="+- 62314 0 0"/>
              <a:gd name="T0" fmla="*/ 0 w 2120900"/>
              <a:gd name="T1" fmla="*/ 1045369 h 2090737"/>
              <a:gd name="T2" fmla="*/ 1060450 w 2120900"/>
              <a:gd name="T3" fmla="*/ 0 h 2090737"/>
              <a:gd name="T4" fmla="*/ 2120900 w 2120900"/>
              <a:gd name="T5" fmla="*/ 0 h 2090737"/>
              <a:gd name="T6" fmla="*/ 2120900 w 2120900"/>
              <a:gd name="T7" fmla="*/ 1045369 h 2090737"/>
              <a:gd name="T8" fmla="*/ 1060450 w 2120900"/>
              <a:gd name="T9" fmla="*/ 2090738 h 2090737"/>
              <a:gd name="T10" fmla="*/ 0 w 2120900"/>
              <a:gd name="T11" fmla="*/ 1045369 h 2090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0900" h="2090737">
                <a:moveTo>
                  <a:pt x="0" y="1045369"/>
                </a:moveTo>
                <a:cubicBezTo>
                  <a:pt x="0" y="468028"/>
                  <a:pt x="474780" y="0"/>
                  <a:pt x="1060450" y="0"/>
                </a:cubicBezTo>
                <a:lnTo>
                  <a:pt x="2120900" y="0"/>
                </a:lnTo>
                <a:lnTo>
                  <a:pt x="2120900" y="1045369"/>
                </a:lnTo>
                <a:cubicBezTo>
                  <a:pt x="2120900" y="1622710"/>
                  <a:pt x="1646120" y="2090738"/>
                  <a:pt x="1060450" y="2090738"/>
                </a:cubicBezTo>
                <a:cubicBezTo>
                  <a:pt x="474780" y="2090738"/>
                  <a:pt x="0" y="1622710"/>
                  <a:pt x="0" y="104536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600" cap="flat">
            <a:solidFill>
              <a:srgbClr val="527E5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it-IT" altLang="it-IT" sz="2000" b="1" dirty="0">
              <a:solidFill>
                <a:srgbClr val="000000"/>
              </a:solidFill>
              <a:latin typeface="BellCent Add BT" pitchFamily="32" charset="0"/>
              <a:ea typeface="MS PGothic" pitchFamily="32" charset="-128"/>
              <a:cs typeface="Arial" charset="0"/>
            </a:endParaRP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 rot="16200000">
            <a:off x="6152010" y="3584805"/>
            <a:ext cx="2090738" cy="2033588"/>
          </a:xfrm>
          <a:custGeom>
            <a:avLst/>
            <a:gdLst>
              <a:gd name="G0" fmla="+- 33739 0 0"/>
              <a:gd name="G1" fmla="+- 62012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33739 0 0"/>
              <a:gd name="T0" fmla="*/ 0 w 2090737"/>
              <a:gd name="T1" fmla="*/ 1016794 h 2033588"/>
              <a:gd name="T2" fmla="*/ 1045369 w 2090737"/>
              <a:gd name="T3" fmla="*/ 0 h 2033588"/>
              <a:gd name="T4" fmla="*/ 2090737 w 2090737"/>
              <a:gd name="T5" fmla="*/ 0 h 2033588"/>
              <a:gd name="T6" fmla="*/ 2090737 w 2090737"/>
              <a:gd name="T7" fmla="*/ 1016794 h 2033588"/>
              <a:gd name="T8" fmla="*/ 1045368 w 2090737"/>
              <a:gd name="T9" fmla="*/ 2033588 h 2033588"/>
              <a:gd name="T10" fmla="*/ -1 w 2090737"/>
              <a:gd name="T11" fmla="*/ 1016794 h 2033588"/>
              <a:gd name="T12" fmla="*/ 0 w 2090737"/>
              <a:gd name="T13" fmla="*/ 1016794 h 2033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0737" h="2033588">
                <a:moveTo>
                  <a:pt x="0" y="1016794"/>
                </a:moveTo>
                <a:cubicBezTo>
                  <a:pt x="0" y="455234"/>
                  <a:pt x="468028" y="0"/>
                  <a:pt x="1045369" y="0"/>
                </a:cubicBezTo>
                <a:lnTo>
                  <a:pt x="2090737" y="0"/>
                </a:lnTo>
                <a:lnTo>
                  <a:pt x="2090737" y="1016794"/>
                </a:lnTo>
                <a:cubicBezTo>
                  <a:pt x="2090737" y="1578354"/>
                  <a:pt x="1622709" y="2033588"/>
                  <a:pt x="1045368" y="2033588"/>
                </a:cubicBezTo>
                <a:cubicBezTo>
                  <a:pt x="468027" y="2033588"/>
                  <a:pt x="-1" y="1578354"/>
                  <a:pt x="-1" y="1016794"/>
                </a:cubicBezTo>
                <a:lnTo>
                  <a:pt x="0" y="101679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600" cap="flat">
            <a:solidFill>
              <a:srgbClr val="527E5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10800000">
            <a:off x="6129337" y="1567085"/>
            <a:ext cx="2033587" cy="1798637"/>
          </a:xfrm>
          <a:custGeom>
            <a:avLst/>
            <a:gdLst>
              <a:gd name="G0" fmla="+- 47338 0 0"/>
              <a:gd name="G1" fmla="+- 9417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9722 0 0"/>
              <a:gd name="G11" fmla="+- 47338 0 0"/>
              <a:gd name="T0" fmla="*/ 0 w 2033588"/>
              <a:gd name="T1" fmla="*/ 899319 h 1798637"/>
              <a:gd name="T2" fmla="*/ 1016794 w 2033588"/>
              <a:gd name="T3" fmla="*/ 0 h 1798637"/>
              <a:gd name="T4" fmla="*/ 2033588 w 2033588"/>
              <a:gd name="T5" fmla="*/ 0 h 1798637"/>
              <a:gd name="T6" fmla="*/ 2033588 w 2033588"/>
              <a:gd name="T7" fmla="*/ 899319 h 1798637"/>
              <a:gd name="T8" fmla="*/ 1016794 w 2033588"/>
              <a:gd name="T9" fmla="*/ 1798638 h 1798637"/>
              <a:gd name="T10" fmla="*/ 0 w 2033588"/>
              <a:gd name="T11" fmla="*/ 899319 h 1798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3588" h="1798637">
                <a:moveTo>
                  <a:pt x="0" y="899319"/>
                </a:moveTo>
                <a:cubicBezTo>
                  <a:pt x="0" y="402639"/>
                  <a:pt x="455234" y="0"/>
                  <a:pt x="1016794" y="0"/>
                </a:cubicBezTo>
                <a:lnTo>
                  <a:pt x="2033588" y="0"/>
                </a:lnTo>
                <a:lnTo>
                  <a:pt x="2033588" y="899319"/>
                </a:lnTo>
                <a:cubicBezTo>
                  <a:pt x="2033588" y="1395999"/>
                  <a:pt x="1578354" y="1798638"/>
                  <a:pt x="1016794" y="1798638"/>
                </a:cubicBezTo>
                <a:cubicBezTo>
                  <a:pt x="455234" y="1798638"/>
                  <a:pt x="0" y="1395999"/>
                  <a:pt x="0" y="89931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600" cap="flat">
            <a:solidFill>
              <a:srgbClr val="72A37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16688" y="4292823"/>
            <a:ext cx="12588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Distrarre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00788" y="2205261"/>
            <a:ext cx="18002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Far ragionare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11638" y="4292823"/>
            <a:ext cx="17287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Dire bugie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71387" y="1259468"/>
            <a:ext cx="243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b="1" dirty="0">
                <a:solidFill>
                  <a:schemeClr val="bg2">
                    <a:lumMod val="50000"/>
                  </a:schemeClr>
                </a:solidFill>
              </a:rPr>
              <a:t>COSA NON E’ EMPATIA</a:t>
            </a:r>
            <a:r>
              <a:rPr lang="it-IT" altLang="it-IT" b="1" dirty="0">
                <a:solidFill>
                  <a:schemeClr val="bg2">
                    <a:lumMod val="50000"/>
                  </a:schemeClr>
                </a:solidFill>
                <a:latin typeface="BellCent Add BT" pitchFamily="32" charset="0"/>
                <a:ea typeface="MS PGothic" pitchFamily="32" charset="-128"/>
                <a:cs typeface="Arial" charset="0"/>
              </a:rPr>
              <a:t>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60332" cy="54864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it-IT" b="1" u="sng" spc="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Come agisce VALIDATION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17452" y="1628800"/>
            <a:ext cx="2309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spc="300" dirty="0">
                <a:solidFill>
                  <a:schemeClr val="accent2">
                    <a:lumMod val="75000"/>
                  </a:schemeClr>
                </a:solidFill>
              </a:rPr>
              <a:t>L’ EMPATIA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77632" y="2374071"/>
            <a:ext cx="6588733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39651" y="2636912"/>
            <a:ext cx="6264697" cy="1202510"/>
          </a:xfrm>
          <a:prstGeom prst="rect">
            <a:avLst/>
          </a:prstGeom>
          <a:noFill/>
          <a:ln w="5715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108000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Crea </a:t>
            </a:r>
            <a:r>
              <a:rPr lang="it-IT" alt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FIDUCIA</a:t>
            </a:r>
          </a:p>
          <a:p>
            <a:pPr marL="108000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Riduce l’</a:t>
            </a:r>
            <a:r>
              <a:rPr lang="it-IT" alt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ANSIA</a:t>
            </a:r>
          </a:p>
          <a:p>
            <a:pPr marL="1080000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Ristabilisce </a:t>
            </a:r>
            <a:r>
              <a:rPr lang="it-IT" altLang="it-IT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DIGNITA’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79427" y="6311056"/>
            <a:ext cx="2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www.metodovalidation.it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342</TotalTime>
  <Words>445</Words>
  <Application>Microsoft Office PowerPoint</Application>
  <PresentationFormat>Presentazione su schermo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Angoli</vt:lpstr>
      <vt:lpstr>Presentazione standard di PowerPoint</vt:lpstr>
      <vt:lpstr>L’ IDEATRICE </vt:lpstr>
      <vt:lpstr>Presentazione standard di PowerPoint</vt:lpstr>
      <vt:lpstr>SCOPI e OBIETTIVI</vt:lpstr>
      <vt:lpstr>SCOPI e OBIETTIVI</vt:lpstr>
      <vt:lpstr>Tra i PRINCIPI FONDAMENTALI</vt:lpstr>
      <vt:lpstr>EN-PATHOS</vt:lpstr>
      <vt:lpstr>Presentazione standard di PowerPoint</vt:lpstr>
      <vt:lpstr>Come agisce VALIDATION</vt:lpstr>
      <vt:lpstr>La popolazione con cui Validation ha maggiore efficacia</vt:lpstr>
      <vt:lpstr>Le QUATTRO FASI</vt:lpstr>
      <vt:lpstr>Un ATTEGGIAMENTO CHE DA VALORE</vt:lpstr>
      <vt:lpstr>L’APPLICABILITA’</vt:lpstr>
      <vt:lpstr>Coinvolgimento di familiari e formazione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</cp:lastModifiedBy>
  <cp:revision>58</cp:revision>
  <dcterms:created xsi:type="dcterms:W3CDTF">2015-04-16T17:22:27Z</dcterms:created>
  <dcterms:modified xsi:type="dcterms:W3CDTF">2015-10-16T17:35:34Z</dcterms:modified>
</cp:coreProperties>
</file>